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2" autoAdjust="0"/>
    <p:restoredTop sz="94660"/>
  </p:normalViewPr>
  <p:slideViewPr>
    <p:cSldViewPr snapToGrid="0">
      <p:cViewPr varScale="1">
        <p:scale>
          <a:sx n="81" d="100"/>
          <a:sy n="81" d="100"/>
        </p:scale>
        <p:origin x="5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notesMaster" Target="/ppt/notesMasters/notesMaster1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B226E-4D1D-4A4B-8A4C-857FC283C4FC}" type="datetimeFigureOut">
              <a:rPr lang="en-IN" smtClean="0"/>
              <a:t>18-05-2025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DD6F-D669-436F-9015-D37E5FA046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37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DD6F-D669-436F-9015-D37E5FA046F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045904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998E-DA5F-FE5C-44FC-2D14A11B1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5CF38-9C73-31A5-8B5E-17F775D75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C40F-C8E1-F613-B220-E607EC2C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47E-DB07-4C18-B08A-9E65C8DC9135}" type="datetimeFigureOut">
              <a:rPr lang="en-IN" smtClean="0"/>
              <a:t>18-05-2025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15EF-7F55-70AD-A5CE-AF926FD7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177BA-276D-433D-9DD0-76107F91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D30C6-F494-4825-8137-473E97E55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41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B23DA-C294-851D-CAD8-D551846B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47E-DB07-4C18-B08A-9E65C8DC9135}" type="datetimeFigureOut">
              <a:rPr lang="en-IN" smtClean="0"/>
              <a:t>18-05-2025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195AE-4EEC-A325-6209-C4D2E5F1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7079-E9F3-BFB7-EF71-6C9687E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D30C6-F494-4825-8137-473E97E55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234542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389D8-18C1-08D3-6DA9-343DA489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62FF9-A692-A871-CDC9-836D2019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4789-CFF2-8275-007F-B642B72B1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F747E-DB07-4C18-B08A-9E65C8DC9135}" type="datetimeFigureOut">
              <a:rPr lang="en-IN" smtClean="0"/>
              <a:t>18-05-2025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95A1C-5742-371B-55F9-B9ABA570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8214D-1E65-A4CC-098A-DA3FF1749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D30C6-F494-4825-8137-473E97E55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20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Layout" Target="/ppt/slideLayouts/slideLayout1.xml" Id="rId1" /><Relationship Type="http://schemas.openxmlformats.org/officeDocument/2006/relationships/hyperlink" Target="https://testasp.vulnweb.com/" TargetMode="External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7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16.png" Id="rId6" /><Relationship Type="http://schemas.openxmlformats.org/officeDocument/2006/relationships/image" Target="/ppt/media/image15.png" Id="rId5" /><Relationship Type="http://schemas.openxmlformats.org/officeDocument/2006/relationships/hyperlink" Target="http://testasp.vulnweb.com/" TargetMode="External" Id="rId4" /><Relationship Type="http://schemas.openxmlformats.org/officeDocument/2006/relationships/video" Target="/ppt/media/media5.mp4" Id="rId2" /><Relationship Type="http://schemas.microsoft.com/office/2007/relationships/media" Target="/ppt/media/media5.mp4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7.png" Id="rId4" /><Relationship Type="http://schemas.openxmlformats.org/officeDocument/2006/relationships/hyperlink" Target="http://evil.com/" TargetMode="External" Id="rId3" /><Relationship Type="http://schemas.openxmlformats.org/officeDocument/2006/relationships/hyperlink" Target="http://testasp.vulnweb.com/Login.asp?RetURL=http://evil.com" TargetMode="Externa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4.png" Id="rId5" /><Relationship Type="http://schemas.openxmlformats.org/officeDocument/2006/relationships/image" Target="/ppt/media/image3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7.png" Id="rId5" /><Relationship Type="http://schemas.openxmlformats.org/officeDocument/2006/relationships/hyperlink" Target="http://testasp.vulnweb.com/search.asp" TargetMode="External" Id="rId4" /><Relationship Type="http://schemas.openxmlformats.org/officeDocument/2006/relationships/video" Target="/ppt/media/media2.mp4" Id="rId2" /><Relationship Type="http://schemas.microsoft.com/office/2007/relationships/media" Target="/ppt/media/media2.mp4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9.png" Id="rId4" /><Relationship Type="http://schemas.openxmlformats.org/officeDocument/2006/relationships/hyperlink" Target="http://testasp.vulnweb.com/" TargetMode="Externa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7.xml" Id="rId1" /><Relationship Type="http://schemas.openxmlformats.org/officeDocument/2006/relationships/hyperlink" Target="http://testasp.vulnweb.com/" TargetMode="Externa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2.png" Id="rId7" /><Relationship Type="http://schemas.openxmlformats.org/officeDocument/2006/relationships/image" Target="/ppt/media/image11.png" Id="rId6" /><Relationship Type="http://schemas.openxmlformats.org/officeDocument/2006/relationships/slideLayout" Target="/ppt/slideLayouts/slideLayout7.xml" Id="rId5" /><Relationship Type="http://schemas.microsoft.com/office/2007/relationships/media" Target="/ppt/media/media4.mp4" Id="rId3" /><Relationship Type="http://schemas.openxmlformats.org/officeDocument/2006/relationships/video" Target="/ppt/media/media3.mp4" Id="rId2" /><Relationship Type="http://schemas.microsoft.com/office/2007/relationships/media" Target="/ppt/media/media3.mp4" Id="rId1" /><Relationship Type="http://schemas.openxmlformats.org/officeDocument/2006/relationships/video" Target="/ppt/media/media4.mp4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D575-7EBB-67E8-685C-F307AC5D5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71" y="406400"/>
            <a:ext cx="2859464" cy="79080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TASK 3</a:t>
            </a:r>
            <a:endParaRPr lang="en-IN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0E6B2-7B31-3F32-F7E1-209EE41AC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1470580"/>
            <a:ext cx="11117345" cy="17533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 – vulnweb.com  </a:t>
            </a:r>
            <a:endParaRPr lang="en-IN" sz="4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Subdomain – </a:t>
            </a:r>
            <a:r>
              <a:rPr lang="en-US" sz="45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https://testasp.vulnweb.com</a:t>
            </a:r>
            <a:endParaRPr lang="en-IN" sz="4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BFAC-BA8D-730D-D691-3A266378E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" y="2931734"/>
            <a:ext cx="7239903" cy="3700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8D0CF-F47F-D793-EE18-00F79D8E3605}"/>
              </a:ext>
            </a:extLst>
          </p:cNvPr>
          <p:cNvSpPr txBox="1"/>
          <p:nvPr/>
        </p:nvSpPr>
        <p:spPr>
          <a:xfrm>
            <a:off x="7899662" y="3704734"/>
            <a:ext cx="392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vulnerable website provided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72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26AE4-6B0F-2ABC-DA4F-122D7860F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0" y="757395"/>
            <a:ext cx="6224892" cy="267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40E78-3F7A-E209-EAE7-D4B6E6DBF884}"/>
              </a:ext>
            </a:extLst>
          </p:cNvPr>
          <p:cNvSpPr txBox="1"/>
          <p:nvPr/>
        </p:nvSpPr>
        <p:spPr>
          <a:xfrm>
            <a:off x="7641656" y="998541"/>
            <a:ext cx="420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 in the request box there is no presence of a CSRF token thus this is a </a:t>
            </a:r>
            <a:r>
              <a:rPr lang="en-US" dirty="0" err="1"/>
              <a:t>vulneralibility</a:t>
            </a:r>
            <a:r>
              <a:rPr lang="en-US" dirty="0"/>
              <a:t> .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1DEC5-BCA1-7F45-BF33-5D2EF820032A}"/>
              </a:ext>
            </a:extLst>
          </p:cNvPr>
          <p:cNvSpPr txBox="1"/>
          <p:nvPr/>
        </p:nvSpPr>
        <p:spPr>
          <a:xfrm>
            <a:off x="1294413" y="4105133"/>
            <a:ext cx="8064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</a:t>
            </a:r>
            <a:r>
              <a:rPr lang="en-US" dirty="0" err="1"/>
              <a:t>Vulneralibility</a:t>
            </a:r>
            <a:r>
              <a:rPr lang="en-US" dirty="0"/>
              <a:t> – Cookie without HTTP only flag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Risk – Medium </a:t>
            </a:r>
          </a:p>
          <a:p>
            <a:endParaRPr lang="en-US" dirty="0"/>
          </a:p>
          <a:p>
            <a:r>
              <a:rPr lang="en-US" dirty="0"/>
              <a:t>Description – the </a:t>
            </a:r>
            <a:r>
              <a:rPr lang="en-US" dirty="0" err="1"/>
              <a:t>HTTPonly</a:t>
            </a:r>
            <a:r>
              <a:rPr lang="en-US" dirty="0"/>
              <a:t> attribute in cookies helps mitigate XSS attacks . When the flag is not set the cookie can be accessed by </a:t>
            </a:r>
            <a:r>
              <a:rPr lang="en-US" dirty="0" err="1"/>
              <a:t>Javascript</a:t>
            </a:r>
            <a:r>
              <a:rPr lang="en-US" dirty="0"/>
              <a:t> leading to session theft.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AB0C87-7EB0-A589-DC54-7C24D6D7C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2338" y="2189258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00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BC33A-765B-9CAB-9FF8-80974105CAC7}"/>
              </a:ext>
            </a:extLst>
          </p:cNvPr>
          <p:cNvSpPr txBox="1"/>
          <p:nvPr/>
        </p:nvSpPr>
        <p:spPr>
          <a:xfrm>
            <a:off x="7080422" y="753762"/>
            <a:ext cx="4547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:</a:t>
            </a:r>
          </a:p>
          <a:p>
            <a:pPr marL="342900" indent="-342900">
              <a:buAutoNum type="arabicParenR"/>
            </a:pPr>
            <a:r>
              <a:rPr lang="en-US" dirty="0"/>
              <a:t>Go to your browser and search </a:t>
            </a:r>
            <a:r>
              <a:rPr lang="en-US" dirty="0">
                <a:hlinkClick r:id="rId4"/>
              </a:rPr>
              <a:t>http://testasp.vulnweb.com</a:t>
            </a: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Look for search box , login pages , register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AutoNum type="arabicParenR"/>
            </a:pPr>
            <a:r>
              <a:rPr lang="en-IN" dirty="0"/>
              <a:t>Now open the ZAP tab and alerts where you can see the No </a:t>
            </a:r>
            <a:r>
              <a:rPr lang="en-IN" dirty="0" err="1"/>
              <a:t>HTTPonly</a:t>
            </a:r>
            <a:r>
              <a:rPr lang="en-IN"/>
              <a:t> flag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6CF10-6CB8-87BE-AAC9-7D8FB52BD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0" y="345908"/>
            <a:ext cx="5476974" cy="2799059"/>
          </a:xfrm>
          <a:prstGeom prst="rect">
            <a:avLst/>
          </a:prstGeom>
        </p:spPr>
      </p:pic>
      <p:pic>
        <p:nvPicPr>
          <p:cNvPr id="5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0CD773E8-7523-6D62-D9F0-55C98583A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642" y="3429000"/>
            <a:ext cx="6117996" cy="325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4A0F4-2836-AC6A-8772-C8B5A16660B2}"/>
              </a:ext>
            </a:extLst>
          </p:cNvPr>
          <p:cNvSpPr txBox="1"/>
          <p:nvPr/>
        </p:nvSpPr>
        <p:spPr>
          <a:xfrm>
            <a:off x="7965649" y="4494340"/>
            <a:ext cx="315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Video demonstration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CC736-F6A3-04BD-4007-F9DD778F5821}"/>
              </a:ext>
            </a:extLst>
          </p:cNvPr>
          <p:cNvSpPr txBox="1"/>
          <p:nvPr/>
        </p:nvSpPr>
        <p:spPr>
          <a:xfrm>
            <a:off x="641023" y="509047"/>
            <a:ext cx="10350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</a:t>
            </a:r>
            <a:r>
              <a:rPr lang="en-US" dirty="0" err="1"/>
              <a:t>Vulneralibility</a:t>
            </a:r>
            <a:r>
              <a:rPr lang="en-US" dirty="0"/>
              <a:t> – External Redirect </a:t>
            </a:r>
          </a:p>
          <a:p>
            <a:endParaRPr lang="en-US" dirty="0"/>
          </a:p>
          <a:p>
            <a:r>
              <a:rPr lang="en-US" dirty="0"/>
              <a:t>Severity – High</a:t>
            </a:r>
          </a:p>
          <a:p>
            <a:endParaRPr lang="en-US" dirty="0"/>
          </a:p>
          <a:p>
            <a:r>
              <a:rPr lang="en-US" dirty="0" err="1"/>
              <a:t>Desciption</a:t>
            </a:r>
            <a:r>
              <a:rPr lang="en-US" dirty="0"/>
              <a:t> – An external redirect </a:t>
            </a:r>
            <a:r>
              <a:rPr lang="en-US" dirty="0" err="1"/>
              <a:t>vulneralibilty</a:t>
            </a:r>
            <a:r>
              <a:rPr lang="en-US" dirty="0"/>
              <a:t> occurs when a web application redirects users to an external URL without properly validating the destination . Attackers can exploit it to trick users into visiting malicious websites , carry out phishing attacks , redirect victim after login to steal credentials .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43330-5CCA-9465-4D08-BD9118292712}"/>
              </a:ext>
            </a:extLst>
          </p:cNvPr>
          <p:cNvSpPr txBox="1"/>
          <p:nvPr/>
        </p:nvSpPr>
        <p:spPr>
          <a:xfrm>
            <a:off x="6806152" y="3139126"/>
            <a:ext cx="47322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:</a:t>
            </a:r>
          </a:p>
          <a:p>
            <a:r>
              <a:rPr lang="en-US" dirty="0"/>
              <a:t> 1) go to a login page or search bar in testasp.vulnweb.com</a:t>
            </a:r>
          </a:p>
          <a:p>
            <a:endParaRPr lang="en-US" dirty="0"/>
          </a:p>
          <a:p>
            <a:r>
              <a:rPr lang="en-US" dirty="0"/>
              <a:t>2) Replace </a:t>
            </a:r>
            <a:r>
              <a:rPr lang="en-US" dirty="0" err="1"/>
              <a:t>ReturnURL</a:t>
            </a:r>
            <a:r>
              <a:rPr lang="en-US" dirty="0"/>
              <a:t> part in </a:t>
            </a:r>
            <a:r>
              <a:rPr lang="en-US" dirty="0">
                <a:hlinkClick r:id="rId2"/>
              </a:rPr>
              <a:t>http://testasp.vulnweb.com/Login.asp?RetURL=http://evil.com</a:t>
            </a:r>
            <a:r>
              <a:rPr lang="en-US" dirty="0"/>
              <a:t> or any domain where you want to take the user to </a:t>
            </a:r>
          </a:p>
          <a:p>
            <a:r>
              <a:rPr lang="en-US" dirty="0"/>
              <a:t>3) Send the request and now check the response headers it the location gets moved to </a:t>
            </a:r>
            <a:r>
              <a:rPr lang="en-US" dirty="0">
                <a:hlinkClick r:id="rId3"/>
              </a:rPr>
              <a:t>http://evil.com</a:t>
            </a:r>
            <a:r>
              <a:rPr lang="en-US" dirty="0"/>
              <a:t> then it is vulnerable 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40494-D0B6-84BE-6625-E1F5A584C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" y="3052780"/>
            <a:ext cx="5618375" cy="31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0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C8F304-8F29-EFE9-5CAD-4E16C85D38A8}"/>
              </a:ext>
            </a:extLst>
          </p:cNvPr>
          <p:cNvSpPr txBox="1"/>
          <p:nvPr/>
        </p:nvSpPr>
        <p:spPr>
          <a:xfrm>
            <a:off x="539684" y="405348"/>
            <a:ext cx="10951589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Vulneralibility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: Cross-Site Scripting</a:t>
            </a:r>
            <a:endParaRPr lang="en-IN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: Reflected XSS</a:t>
            </a:r>
            <a:endParaRPr lang="en-IN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Severity : High</a:t>
            </a:r>
            <a:endParaRPr lang="en-IN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The login form reflects script code back into the page . Can be used to steal session cookies , redirect users , or execute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mailicious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scripts .</a:t>
            </a:r>
            <a:endParaRPr lang="en-IN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2104-9186-7041-386F-523F568D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4" y="2980812"/>
            <a:ext cx="6833640" cy="3269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536D2-BBA6-51D8-F587-D105D0F99E7F}"/>
              </a:ext>
            </a:extLst>
          </p:cNvPr>
          <p:cNvSpPr txBox="1"/>
          <p:nvPr/>
        </p:nvSpPr>
        <p:spPr>
          <a:xfrm>
            <a:off x="7777113" y="2980812"/>
            <a:ext cx="3563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:</a:t>
            </a:r>
          </a:p>
          <a:p>
            <a:r>
              <a:rPr lang="en-IN" dirty="0"/>
              <a:t>1) Find a search bar or login form and enter the following payload </a:t>
            </a:r>
            <a:r>
              <a:rPr lang="en-IN" dirty="0">
                <a:solidFill>
                  <a:srgbClr val="FF0000"/>
                </a:solidFill>
              </a:rPr>
              <a:t>&lt;script&gt;alert(1)&lt;/script&gt; ,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is a basic payload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2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68C3B-F502-FE93-425A-879FDC40A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8" y="150829"/>
            <a:ext cx="5294721" cy="266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411D6-D27E-31A1-2262-376D75943879}"/>
              </a:ext>
            </a:extLst>
          </p:cNvPr>
          <p:cNvSpPr txBox="1"/>
          <p:nvPr/>
        </p:nvSpPr>
        <p:spPr>
          <a:xfrm>
            <a:off x="6334812" y="678730"/>
            <a:ext cx="475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It’s reflecting back the message then there is a XSS vulnerability in the webpage .</a:t>
            </a:r>
            <a:endParaRPr lang="en-IN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893C6AC-02BA-CDF0-A340-1017E353F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100" y="3108488"/>
            <a:ext cx="619349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99A38-9011-F694-8D02-9E7C2276A386}"/>
              </a:ext>
            </a:extLst>
          </p:cNvPr>
          <p:cNvSpPr txBox="1"/>
          <p:nvPr/>
        </p:nvSpPr>
        <p:spPr>
          <a:xfrm>
            <a:off x="7880808" y="4308050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Video demonstration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5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3BD7FA-797D-0415-1851-3A1D9986E949}"/>
              </a:ext>
            </a:extLst>
          </p:cNvPr>
          <p:cNvSpPr txBox="1"/>
          <p:nvPr/>
        </p:nvSpPr>
        <p:spPr>
          <a:xfrm>
            <a:off x="424206" y="518474"/>
            <a:ext cx="11161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</a:t>
            </a:r>
            <a:r>
              <a:rPr lang="en-US" dirty="0" err="1"/>
              <a:t>Vulneralibility</a:t>
            </a:r>
            <a:r>
              <a:rPr lang="en-US" dirty="0"/>
              <a:t> name – HTML injection </a:t>
            </a:r>
          </a:p>
          <a:p>
            <a:r>
              <a:rPr lang="en-US" dirty="0"/>
              <a:t>Type : Reflected Input Injection</a:t>
            </a:r>
          </a:p>
          <a:p>
            <a:r>
              <a:rPr lang="en-US" dirty="0"/>
              <a:t>Severity – Medium / high</a:t>
            </a:r>
          </a:p>
          <a:p>
            <a:endParaRPr lang="en-US" dirty="0"/>
          </a:p>
          <a:p>
            <a:r>
              <a:rPr lang="en-US" dirty="0"/>
              <a:t>Description : The input field in the forum search function improperly handles user-supplied input , allowing raw HTML tags to be reflected and rendered back in the browser . This means that instead of sanitizing or encoding the input , the server sends it directly in the response causing the browser to interpret and display HTML 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F2664-4A29-B0CA-3C49-B9295C8E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06" y="2826798"/>
            <a:ext cx="5643911" cy="3370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3A0CC-E495-53A0-97E3-0A77522C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3" y="2826798"/>
            <a:ext cx="5099901" cy="33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AAC99-CB04-DB87-56CC-9D4E4B17E0CC}"/>
              </a:ext>
            </a:extLst>
          </p:cNvPr>
          <p:cNvSpPr txBox="1"/>
          <p:nvPr/>
        </p:nvSpPr>
        <p:spPr>
          <a:xfrm>
            <a:off x="386498" y="358219"/>
            <a:ext cx="1114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:</a:t>
            </a:r>
          </a:p>
          <a:p>
            <a:pPr marL="342900" indent="-342900">
              <a:buAutoNum type="arabicParenR"/>
            </a:pPr>
            <a:r>
              <a:rPr lang="en-US" dirty="0"/>
              <a:t>Navigate to </a:t>
            </a:r>
            <a:r>
              <a:rPr lang="en-US" dirty="0">
                <a:hlinkClick r:id="rId4"/>
              </a:rPr>
              <a:t>http://testasp.vulnweb.com/search.asp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/>
              <a:t>In the search bar , enter the following payload </a:t>
            </a:r>
            <a:r>
              <a:rPr lang="en-US" dirty="0">
                <a:solidFill>
                  <a:srgbClr val="FF0000"/>
                </a:solidFill>
              </a:rPr>
              <a:t>&lt;h1&gt; am I vuln &lt;/h1&gt;</a:t>
            </a:r>
          </a:p>
          <a:p>
            <a:pPr marL="342900" indent="-342900">
              <a:buAutoNum type="arabicParenR"/>
            </a:pPr>
            <a:r>
              <a:rPr lang="en-US" dirty="0"/>
              <a:t>Submit the input and observe that the page reflects the HTML heading instead of showing it as plain text .</a:t>
            </a:r>
            <a:endParaRPr lang="en-IN" dirty="0"/>
          </a:p>
        </p:txBody>
      </p:sp>
      <p:pic>
        <p:nvPicPr>
          <p:cNvPr id="3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64C31B9-C330-7289-A44F-EFC604E86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560" y="1850604"/>
            <a:ext cx="7852528" cy="4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7B772-A8FC-2258-8512-C849B752B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1" y="353122"/>
            <a:ext cx="5514677" cy="2818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9E02A1-834A-0333-9738-369EFE97A012}"/>
              </a:ext>
            </a:extLst>
          </p:cNvPr>
          <p:cNvSpPr txBox="1"/>
          <p:nvPr/>
        </p:nvSpPr>
        <p:spPr>
          <a:xfrm>
            <a:off x="6322144" y="859599"/>
            <a:ext cx="479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ZAP from kali </a:t>
            </a:r>
            <a:r>
              <a:rPr lang="en-US" dirty="0" err="1"/>
              <a:t>linux</a:t>
            </a:r>
            <a:r>
              <a:rPr lang="en-US" dirty="0"/>
              <a:t> and enter URL </a:t>
            </a:r>
            <a:r>
              <a:rPr lang="en-US" dirty="0">
                <a:hlinkClick r:id="rId3"/>
              </a:rPr>
              <a:t>http://testasp.vulnweb.com</a:t>
            </a:r>
            <a:r>
              <a:rPr lang="en-US" dirty="0"/>
              <a:t> to attack . Now it will list the available </a:t>
            </a:r>
            <a:r>
              <a:rPr lang="en-US" dirty="0" err="1"/>
              <a:t>vulneralibilities</a:t>
            </a:r>
            <a:r>
              <a:rPr lang="en-US" dirty="0"/>
              <a:t> and loopholes.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56DF9-E84B-0F11-49F4-DD29C048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4" y="3650900"/>
            <a:ext cx="5149907" cy="2848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A4892-7AD0-7B67-BA6C-3F0711B60219}"/>
              </a:ext>
            </a:extLst>
          </p:cNvPr>
          <p:cNvSpPr txBox="1"/>
          <p:nvPr/>
        </p:nvSpPr>
        <p:spPr>
          <a:xfrm>
            <a:off x="1005628" y="4127318"/>
            <a:ext cx="421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</a:t>
            </a:r>
            <a:r>
              <a:rPr lang="en-US" dirty="0" err="1"/>
              <a:t>vulneralibilities</a:t>
            </a:r>
            <a:r>
              <a:rPr lang="en-US" dirty="0"/>
              <a:t> that were reported by ZAP and an attacker can get into or mess with these </a:t>
            </a:r>
            <a:r>
              <a:rPr lang="en-US" dirty="0" err="1"/>
              <a:t>vulneralibilities</a:t>
            </a:r>
            <a:r>
              <a:rPr lang="en-US" dirty="0"/>
              <a:t> to leak important information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62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1D14AB-C46C-EA72-B19E-4750C4CEF9D2}"/>
              </a:ext>
            </a:extLst>
          </p:cNvPr>
          <p:cNvSpPr txBox="1"/>
          <p:nvPr/>
        </p:nvSpPr>
        <p:spPr>
          <a:xfrm>
            <a:off x="575035" y="631594"/>
            <a:ext cx="11189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3 ) Vulnerability – SQL Injection </a:t>
            </a:r>
          </a:p>
          <a:p>
            <a:endParaRPr lang="en-US" dirty="0"/>
          </a:p>
          <a:p>
            <a:r>
              <a:rPr lang="en-US" dirty="0"/>
              <a:t>Severity – High</a:t>
            </a:r>
          </a:p>
          <a:p>
            <a:endParaRPr lang="en-US" dirty="0"/>
          </a:p>
          <a:p>
            <a:r>
              <a:rPr lang="en-US" dirty="0"/>
              <a:t>Description -  This </a:t>
            </a:r>
            <a:r>
              <a:rPr lang="en-US" dirty="0" err="1"/>
              <a:t>vulneralibility</a:t>
            </a:r>
            <a:r>
              <a:rPr lang="en-US" dirty="0"/>
              <a:t> allows attacker to interfere with the queries of an application makes to its database . Using specially crafted input </a:t>
            </a:r>
            <a:r>
              <a:rPr lang="en-US" dirty="0" err="1"/>
              <a:t>Eg.</a:t>
            </a:r>
            <a:r>
              <a:rPr lang="en-US" dirty="0"/>
              <a:t> ‘OR 1=1 – an attacker can bypass authentication and manipulate the database 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1115A-87B3-3452-97EF-C03F97C51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3" y="2621791"/>
            <a:ext cx="5131521" cy="1800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D07D0-8EBF-7CB4-1122-48853DB270F5}"/>
              </a:ext>
            </a:extLst>
          </p:cNvPr>
          <p:cNvSpPr txBox="1"/>
          <p:nvPr/>
        </p:nvSpPr>
        <p:spPr>
          <a:xfrm>
            <a:off x="6818720" y="3179419"/>
            <a:ext cx="4769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Steps: </a:t>
            </a:r>
          </a:p>
          <a:p>
            <a:r>
              <a:rPr lang="en-US" dirty="0"/>
              <a:t>1)Open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http://testasp.vulnweb.com</a:t>
            </a:r>
            <a:r>
              <a:rPr lang="en-US" dirty="0"/>
              <a:t> </a:t>
            </a:r>
          </a:p>
          <a:p>
            <a:r>
              <a:rPr lang="en-US" dirty="0"/>
              <a:t>2)Go to the login page .</a:t>
            </a:r>
          </a:p>
          <a:p>
            <a:r>
              <a:rPr lang="en-US" dirty="0"/>
              <a:t>3)Add the following zap generated payload for checking SQL injection . </a:t>
            </a:r>
          </a:p>
          <a:p>
            <a:r>
              <a:rPr lang="en-US" dirty="0"/>
              <a:t>4) I have attached video demonstration by which the payloads used by ZAP caused one user to login to an uncreated account confirming the injection point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58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80FC1DB-0295-7BAB-D9DA-40D62AEA6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985" y="209924"/>
            <a:ext cx="5976693" cy="3070836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9416B11-1EF0-AC0B-5295-E5F406A18F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7678" y="3577241"/>
            <a:ext cx="5401559" cy="2955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FAFC2-3ED5-6D7D-D32C-00F94BE43745}"/>
              </a:ext>
            </a:extLst>
          </p:cNvPr>
          <p:cNvSpPr txBox="1"/>
          <p:nvPr/>
        </p:nvSpPr>
        <p:spPr>
          <a:xfrm>
            <a:off x="6985261" y="707010"/>
            <a:ext cx="400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first video you can see using payload </a:t>
            </a:r>
            <a:r>
              <a:rPr lang="en-US" dirty="0">
                <a:solidFill>
                  <a:srgbClr val="FF0000"/>
                </a:solidFill>
              </a:rPr>
              <a:t>ZAP’ AND ‘1’=‘1’ – </a:t>
            </a:r>
            <a:r>
              <a:rPr lang="en-US" dirty="0"/>
              <a:t>as username and password allowed me to login into an account 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CFB3D-FBD1-9100-0A17-6C3B6FF3F7E8}"/>
              </a:ext>
            </a:extLst>
          </p:cNvPr>
          <p:cNvSpPr txBox="1"/>
          <p:nvPr/>
        </p:nvSpPr>
        <p:spPr>
          <a:xfrm>
            <a:off x="659877" y="4072379"/>
            <a:ext cx="496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video you would see that after using payload </a:t>
            </a:r>
            <a:r>
              <a:rPr lang="en-US" dirty="0">
                <a:solidFill>
                  <a:srgbClr val="FF0000"/>
                </a:solidFill>
              </a:rPr>
              <a:t>ZAP’ WAITFOR DELAY ‘0:0:15’ </a:t>
            </a:r>
            <a:r>
              <a:rPr lang="en-US" dirty="0"/>
              <a:t>– the webpage freezes for 15 secs and then logs in to the account showing SQL injection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1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382D8-7CA1-1D69-FB6B-CE8214D04631}"/>
              </a:ext>
            </a:extLst>
          </p:cNvPr>
          <p:cNvSpPr txBox="1"/>
          <p:nvPr/>
        </p:nvSpPr>
        <p:spPr>
          <a:xfrm>
            <a:off x="353506" y="405353"/>
            <a:ext cx="10473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</a:t>
            </a:r>
            <a:r>
              <a:rPr lang="en-US" dirty="0" err="1"/>
              <a:t>Vulneralibility</a:t>
            </a:r>
            <a:r>
              <a:rPr lang="en-US" dirty="0"/>
              <a:t> – Absence of anti CSRF token</a:t>
            </a:r>
          </a:p>
          <a:p>
            <a:endParaRPr lang="en-US" dirty="0"/>
          </a:p>
          <a:p>
            <a:r>
              <a:rPr lang="en-US" dirty="0"/>
              <a:t>    Severity – Medium </a:t>
            </a:r>
          </a:p>
          <a:p>
            <a:endParaRPr lang="en-US" dirty="0"/>
          </a:p>
          <a:p>
            <a:r>
              <a:rPr lang="en-US" dirty="0"/>
              <a:t>   Description – cross site request forgery tricks the victim into submitting a request unknowingly . Apps prevent this using CSRF tokens 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19B13-A810-1080-3455-CFF96958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2428087"/>
            <a:ext cx="4826524" cy="2466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B24FC-F4D9-76A8-2877-E24CAEED60FF}"/>
              </a:ext>
            </a:extLst>
          </p:cNvPr>
          <p:cNvSpPr txBox="1"/>
          <p:nvPr/>
        </p:nvSpPr>
        <p:spPr>
          <a:xfrm>
            <a:off x="5888611" y="2428087"/>
            <a:ext cx="51973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: </a:t>
            </a:r>
          </a:p>
          <a:p>
            <a:r>
              <a:rPr lang="en-US" dirty="0"/>
              <a:t>go to ZAP and then sites and enter the target domain .</a:t>
            </a:r>
          </a:p>
          <a:p>
            <a:endParaRPr lang="en-US" dirty="0"/>
          </a:p>
          <a:p>
            <a:r>
              <a:rPr lang="en-US" dirty="0"/>
              <a:t>Find for form based requests such as post ( login.asp or register.asp)</a:t>
            </a:r>
          </a:p>
          <a:p>
            <a:endParaRPr lang="en-US" dirty="0"/>
          </a:p>
          <a:p>
            <a:r>
              <a:rPr lang="en-US" dirty="0"/>
              <a:t>Inspect the request body </a:t>
            </a:r>
          </a:p>
          <a:p>
            <a:endParaRPr lang="en-US" dirty="0"/>
          </a:p>
          <a:p>
            <a:r>
              <a:rPr lang="en-US" dirty="0"/>
              <a:t>Check for a hidden input like </a:t>
            </a:r>
            <a:r>
              <a:rPr lang="en-US" sz="1600" dirty="0">
                <a:highlight>
                  <a:srgbClr val="FFFF00"/>
                </a:highlight>
              </a:rPr>
              <a:t>&lt;input type="hidden" name="</a:t>
            </a:r>
            <a:r>
              <a:rPr lang="en-US" sz="1600" dirty="0" err="1">
                <a:highlight>
                  <a:srgbClr val="FFFF00"/>
                </a:highlight>
              </a:rPr>
              <a:t>csrf_token</a:t>
            </a:r>
            <a:r>
              <a:rPr lang="en-US" sz="1600" dirty="0">
                <a:highlight>
                  <a:srgbClr val="FFFF00"/>
                </a:highlight>
              </a:rPr>
              <a:t>" value="abc123"&gt;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If no such input / token found it is most likely missing proper CSRF protection.</a:t>
            </a:r>
          </a:p>
        </p:txBody>
      </p:sp>
    </p:spTree>
    <p:extLst>
      <p:ext uri="{BB962C8B-B14F-4D97-AF65-F5344CB8AC3E}">
        <p14:creationId xmlns:p14="http://schemas.microsoft.com/office/powerpoint/2010/main" val="254607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834</Words>
  <Application>Microsoft Office PowerPoint</Application>
  <PresentationFormat>Widescreen</PresentationFormat>
  <Paragraphs>76</Paragraphs>
  <Slides>12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TASK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subhraj som</dc:creator>
  <cp:lastModifiedBy>subhraj som</cp:lastModifiedBy>
  <cp:revision>10</cp:revision>
  <dcterms:created xsi:type="dcterms:W3CDTF">2025-05-11T03:31:30Z</dcterms:created>
  <dcterms:modified xsi:type="dcterms:W3CDTF">2025-05-18T09:06:11Z</dcterms:modified>
</cp:coreProperties>
</file>